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84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Average Execution Time of Each</a:t>
            </a:r>
            <a:r>
              <a:rPr lang="en-GB" baseline="0"/>
              <a:t> Approach with Different Noise Octaves, 2048 Terrain Size</a:t>
            </a:r>
            <a:endParaRPr lang="en-GB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CPU Perlin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1</c:v>
                </c:pt>
                <c:pt idx="1">
                  <c:v>4</c:v>
                </c:pt>
                <c:pt idx="2">
                  <c:v>8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3.36</c:v>
                </c:pt>
                <c:pt idx="1">
                  <c:v>4.28</c:v>
                </c:pt>
                <c:pt idx="2">
                  <c:v>5.5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CPU Simplex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1</c:v>
                </c:pt>
                <c:pt idx="1">
                  <c:v>4</c:v>
                </c:pt>
                <c:pt idx="2">
                  <c:v>8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3.32</c:v>
                </c:pt>
                <c:pt idx="1">
                  <c:v>4.16</c:v>
                </c:pt>
                <c:pt idx="2">
                  <c:v>5.24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GPU Perlin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1</c:v>
                </c:pt>
                <c:pt idx="1">
                  <c:v>4</c:v>
                </c:pt>
                <c:pt idx="2">
                  <c:v>8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  <c:pt idx="0">
                  <c:v>2.98</c:v>
                </c:pt>
                <c:pt idx="1">
                  <c:v>2.98</c:v>
                </c:pt>
                <c:pt idx="2">
                  <c:v>2.98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GPU Simplex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1</c:v>
                </c:pt>
                <c:pt idx="1">
                  <c:v>4</c:v>
                </c:pt>
                <c:pt idx="2">
                  <c:v>8</c:v>
                </c:pt>
              </c:numCache>
            </c:numRef>
          </c:cat>
          <c:val>
            <c:numRef>
              <c:f>Sheet1!$E$2:$E$4</c:f>
              <c:numCache>
                <c:formatCode>General</c:formatCode>
                <c:ptCount val="3"/>
                <c:pt idx="0">
                  <c:v>2.96</c:v>
                </c:pt>
                <c:pt idx="1">
                  <c:v>2.97</c:v>
                </c:pt>
                <c:pt idx="2">
                  <c:v>2.97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26521112"/>
        <c:axId val="326521504"/>
      </c:barChart>
      <c:catAx>
        <c:axId val="3265211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 smtClean="0"/>
                  <a:t>Number</a:t>
                </a:r>
                <a:r>
                  <a:rPr lang="en-GB" baseline="0" dirty="0" smtClean="0"/>
                  <a:t> of Octaves</a:t>
                </a:r>
                <a:endParaRPr lang="en-GB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6521504"/>
        <c:crosses val="autoZero"/>
        <c:auto val="1"/>
        <c:lblAlgn val="ctr"/>
        <c:lblOffset val="100"/>
        <c:noMultiLvlLbl val="0"/>
      </c:catAx>
      <c:valAx>
        <c:axId val="326521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 smtClean="0"/>
                  <a:t>Execution</a:t>
                </a:r>
                <a:r>
                  <a:rPr lang="en-GB" baseline="0" dirty="0" smtClean="0"/>
                  <a:t> Time (Seconds)</a:t>
                </a:r>
                <a:endParaRPr lang="en-GB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6521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media1.m4a>
</file>

<file path=ppt/media/media10.m4a>
</file>

<file path=ppt/media/media11.m4a>
</file>

<file path=ppt/media/media12.mp4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1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7102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6055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865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002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034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4498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52324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25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0840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942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2463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4158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8527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662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221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2302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739458D-2CE9-4418-864B-B56C8AF29C8A}" type="datetimeFigureOut">
              <a:rPr lang="en-GB" smtClean="0"/>
              <a:t>24/05/2024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EB1EF75-D3C8-4417-9890-EB0E06956B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4700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4.m4a"/><Relationship Id="rId4" Type="http://schemas.microsoft.com/office/2007/relationships/media" Target="../media/media4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media" Target="../media/media10.m4a"/><Relationship Id="rId3" Type="http://schemas.microsoft.com/office/2007/relationships/media" Target="../media/media7.m4a"/><Relationship Id="rId7" Type="http://schemas.openxmlformats.org/officeDocument/2006/relationships/audio" Target="../media/media9.m4a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microsoft.com/office/2007/relationships/media" Target="../media/media9.m4a"/><Relationship Id="rId11" Type="http://schemas.openxmlformats.org/officeDocument/2006/relationships/image" Target="../media/image2.png"/><Relationship Id="rId5" Type="http://schemas.openxmlformats.org/officeDocument/2006/relationships/audio" Target="../media/media8.m4a"/><Relationship Id="rId10" Type="http://schemas.openxmlformats.org/officeDocument/2006/relationships/slideLayout" Target="../slideLayouts/slideLayout2.xml"/><Relationship Id="rId4" Type="http://schemas.microsoft.com/office/2007/relationships/media" Target="../media/media8.m4a"/><Relationship Id="rId9" Type="http://schemas.microsoft.com/office/2007/relationships/media" Target="../media/media11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14.m4a"/><Relationship Id="rId7" Type="http://schemas.openxmlformats.org/officeDocument/2006/relationships/image" Target="../media/image2.png"/><Relationship Id="rId2" Type="http://schemas.microsoft.com/office/2007/relationships/media" Target="../media/media13.m4a"/><Relationship Id="rId1" Type="http://schemas.openxmlformats.org/officeDocument/2006/relationships/audio" Target="NULL" TargetMode="External"/><Relationship Id="rId6" Type="http://schemas.openxmlformats.org/officeDocument/2006/relationships/slideLayout" Target="../slideLayouts/slideLayout2.xml"/><Relationship Id="rId5" Type="http://schemas.microsoft.com/office/2007/relationships/media" Target="../media/media16.m4a"/><Relationship Id="rId4" Type="http://schemas.microsoft.com/office/2007/relationships/media" Target="../media/media15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Exploration of Procedural </a:t>
            </a:r>
            <a:r>
              <a:rPr lang="en-GB" dirty="0"/>
              <a:t>T</a:t>
            </a:r>
            <a:r>
              <a:rPr lang="en-GB" dirty="0" smtClean="0"/>
              <a:t>errain </a:t>
            </a:r>
            <a:r>
              <a:rPr lang="en-GB" dirty="0"/>
              <a:t>G</a:t>
            </a:r>
            <a:r>
              <a:rPr lang="en-GB" dirty="0" smtClean="0"/>
              <a:t>eneration on the GPU</a:t>
            </a:r>
            <a:endParaRPr lang="en-GB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71013" y="51547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43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17"/>
    </mc:Choice>
    <mc:Fallback xmlns="">
      <p:transition spd="slow" advTm="9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2931" objId="3"/>
        <p14:stopEvt time="9017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Aim and Objectives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Aim:</a:t>
            </a:r>
            <a:r>
              <a:rPr lang="en-GB" dirty="0"/>
              <a:t> </a:t>
            </a:r>
            <a:r>
              <a:rPr lang="en-GB" dirty="0" smtClean="0"/>
              <a:t>To </a:t>
            </a:r>
            <a:r>
              <a:rPr lang="en-GB" dirty="0"/>
              <a:t>investigate procedural terrain generation techniques, and how the GPU can be used to generate large-scale terrain more efficiently.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Objectives:</a:t>
            </a:r>
            <a:r>
              <a:rPr lang="en-GB" dirty="0"/>
              <a:t> </a:t>
            </a:r>
          </a:p>
          <a:p>
            <a:pPr lvl="0"/>
            <a:r>
              <a:rPr lang="en-GB" dirty="0" smtClean="0"/>
              <a:t>Analyse </a:t>
            </a:r>
            <a:r>
              <a:rPr lang="en-GB" dirty="0"/>
              <a:t>the algorithms and techniques used for procedural terrain generation.</a:t>
            </a:r>
          </a:p>
          <a:p>
            <a:pPr lvl="0"/>
            <a:r>
              <a:rPr lang="en-GB" dirty="0"/>
              <a:t>Implement CPU-based procedural terrain generation using two different noise techniques.</a:t>
            </a:r>
          </a:p>
          <a:p>
            <a:pPr lvl="0"/>
            <a:r>
              <a:rPr lang="en-GB" dirty="0"/>
              <a:t>Implement GPU-based procedural terrain generation using two different noise techniques.</a:t>
            </a:r>
          </a:p>
          <a:p>
            <a:pPr lvl="0"/>
            <a:r>
              <a:rPr lang="en-GB" dirty="0"/>
              <a:t>Evaluate and compare the performance of each implementation as scale and complexity increases.</a:t>
            </a:r>
          </a:p>
          <a:p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817.8163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270377" y="1375833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1296.2947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20695" y="1375833"/>
            <a:ext cx="609600" cy="6096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371013" y="13758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707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97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2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257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65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Background Research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Focused on noise </a:t>
            </a:r>
            <a:r>
              <a:rPr lang="en-GB" dirty="0"/>
              <a:t>functions and how they are used for terrain </a:t>
            </a:r>
            <a:r>
              <a:rPr lang="en-GB" dirty="0" smtClean="0"/>
              <a:t>generation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Looked at value noise, diamond-square, Perlin, and Simplex noise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Detailed understanding of how they work so that I could implement them</a:t>
            </a:r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3753" y="9736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8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Implementation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Used knowledge from background review to implement Perlin and Simplex noise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Implemented CPU-based approaches in C++, with code utilising them to procedurally generate terrain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Then implemented them in compute shaders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/>
              <a:t>O</a:t>
            </a:r>
            <a:r>
              <a:rPr lang="en-GB" dirty="0" smtClean="0"/>
              <a:t>utputs written to a texture and reading on CPU side to generate terrain mesh</a:t>
            </a:r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18" end="2345.9002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415190" y="898467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551" end="949.2879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510332" y="898467"/>
            <a:ext cx="609600" cy="6096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496206" y="898467"/>
            <a:ext cx="609600" cy="60960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485632" y="928659"/>
            <a:ext cx="609600" cy="609600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8">
                  <p14:trim st="902" end="673.0793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9508903" y="928659"/>
            <a:ext cx="609600" cy="609600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9">
                  <p14:trim st="396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0503388" y="92865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593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74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9073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07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985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89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8783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67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453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22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y Movie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7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Testing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Measured execution time of each implementation with different parameter values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Testing focused on terrain size and number of octaves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Evaluated performance benefits of using the GPU for parallel computation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Results show an 80%+ reduction for complex terrain (8 octaves) at all sizes</a:t>
            </a:r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81" end="2152.8639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33247" y="838200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332.7641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55224" y="838200"/>
            <a:ext cx="609600" cy="6096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320" end="7317.6507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71071" y="838200"/>
            <a:ext cx="609600" cy="60960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5">
                  <p14:trim st="414" end="239.5827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975842" y="8516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99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26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4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717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9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713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68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2478862269"/>
              </p:ext>
            </p:extLst>
          </p:nvPr>
        </p:nvGraphicFramePr>
        <p:xfrm>
          <a:off x="2238823" y="1098485"/>
          <a:ext cx="7714354" cy="466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12424" y="2330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0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Further 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Further optimise compute shader code and usage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Implement chunk system to generate parts of terrain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Could then be used to generate terrain in real-time during gameplay</a:t>
            </a:r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28330" y="9736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8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85</TotalTime>
  <Words>216</Words>
  <Application>Microsoft Office PowerPoint</Application>
  <PresentationFormat>Widescreen</PresentationFormat>
  <Paragraphs>40</Paragraphs>
  <Slides>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Exploration of Procedural Terrain Generation on the GPU</vt:lpstr>
      <vt:lpstr>Aim and Objectives</vt:lpstr>
      <vt:lpstr>Background Research</vt:lpstr>
      <vt:lpstr>Implementation</vt:lpstr>
      <vt:lpstr>PowerPoint Presentation</vt:lpstr>
      <vt:lpstr>Testing</vt:lpstr>
      <vt:lpstr>PowerPoint Presentation</vt:lpstr>
      <vt:lpstr>Further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of Procedural Terrain Generation on the GPU</dc:title>
  <dc:creator>Josh Frost</dc:creator>
  <cp:lastModifiedBy>Josh Frost</cp:lastModifiedBy>
  <cp:revision>25</cp:revision>
  <dcterms:created xsi:type="dcterms:W3CDTF">2024-05-22T22:41:12Z</dcterms:created>
  <dcterms:modified xsi:type="dcterms:W3CDTF">2024-05-23T23:54:46Z</dcterms:modified>
</cp:coreProperties>
</file>